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277" r:id="rId4"/>
    <p:sldId id="276" r:id="rId5"/>
    <p:sldId id="273" r:id="rId6"/>
    <p:sldId id="270" r:id="rId7"/>
    <p:sldId id="260" r:id="rId8"/>
    <p:sldId id="261" r:id="rId9"/>
    <p:sldId id="262" r:id="rId10"/>
    <p:sldId id="269" r:id="rId11"/>
    <p:sldId id="271" r:id="rId12"/>
    <p:sldId id="272" r:id="rId13"/>
    <p:sldId id="286" r:id="rId14"/>
    <p:sldId id="274" r:id="rId15"/>
    <p:sldId id="267" r:id="rId16"/>
    <p:sldId id="287" r:id="rId17"/>
    <p:sldId id="280" r:id="rId18"/>
    <p:sldId id="281" r:id="rId19"/>
    <p:sldId id="282" r:id="rId20"/>
    <p:sldId id="283" r:id="rId21"/>
    <p:sldId id="285" r:id="rId22"/>
    <p:sldId id="25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6A1"/>
    <a:srgbClr val="002A7F"/>
    <a:srgbClr val="0224BE"/>
    <a:srgbClr val="0432FF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6" autoAdjust="0"/>
    <p:restoredTop sz="94201"/>
  </p:normalViewPr>
  <p:slideViewPr>
    <p:cSldViewPr snapToGrid="0">
      <p:cViewPr>
        <p:scale>
          <a:sx n="130" d="100"/>
          <a:sy n="130" d="100"/>
        </p:scale>
        <p:origin x="173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40D70-0311-4CA4-B8C6-DCF22F6E3356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9F6DE-FB09-49A1-AFB9-7A63261084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754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29F6DE-FB09-49A1-AFB9-7A632610841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74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BFFEC-76FF-3B96-8F98-0CB3B4B23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94910" cy="365125"/>
          </a:xfrm>
        </p:spPr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3CECA4-B23D-6B1D-17AB-84EC549134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002" y="484406"/>
            <a:ext cx="3171297" cy="44847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4E2C80-2DC8-1FC4-0AC9-22B23191D261}"/>
              </a:ext>
            </a:extLst>
          </p:cNvPr>
          <p:cNvSpPr txBox="1"/>
          <p:nvPr userDrawn="1"/>
        </p:nvSpPr>
        <p:spPr>
          <a:xfrm>
            <a:off x="6022104" y="406405"/>
            <a:ext cx="4355573" cy="409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Cultural Risk Assessment in Events: Achieving Equity, Diversity and Inclusivity</a:t>
            </a:r>
          </a:p>
          <a:p>
            <a:endParaRPr lang="en-US" dirty="0">
              <a:latin typeface="Arial Black" panose="020B0A04020102020204" pitchFamily="34" charset="0"/>
            </a:endParaRPr>
          </a:p>
          <a:p>
            <a:r>
              <a:rPr lang="en-US" sz="2400" dirty="0">
                <a:latin typeface="Arial Black" panose="020B0A04020102020204" pitchFamily="34" charset="0"/>
              </a:rPr>
              <a:t>By Bernadette Albert, Ruth Dowson and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Dan Lomax</a:t>
            </a:r>
            <a:endParaRPr lang="en-GB" sz="2400" dirty="0">
              <a:latin typeface="Arial Black" panose="020B0A040201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7AF127-34F4-196F-BDF5-C478AF4B98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38" y="5498497"/>
            <a:ext cx="1161371" cy="11613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3E6C3A2-C887-059E-55AF-013456A826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1" y="5498497"/>
            <a:ext cx="1161371" cy="116137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26D4FDD-F168-16F4-1994-6139EA124286}"/>
              </a:ext>
            </a:extLst>
          </p:cNvPr>
          <p:cNvSpPr txBox="1"/>
          <p:nvPr userDrawn="1"/>
        </p:nvSpPr>
        <p:spPr>
          <a:xfrm>
            <a:off x="5664509" y="4385538"/>
            <a:ext cx="512618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/>
              <a:t>Scan the QR code below to see the book’s webpage </a:t>
            </a:r>
            <a:endParaRPr lang="en-GB" sz="15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7BE826D-D9FD-D31A-F768-E4B6438CC9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08126" y="4709687"/>
            <a:ext cx="1448781" cy="136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00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09222FA-372B-E717-1094-79523AC28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94910" cy="365125"/>
          </a:xfrm>
        </p:spPr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0980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754FD-4203-588B-DF20-C795E4609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D7D5A-AD9C-9EE8-B969-A0F11862C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D855B-0D1F-5205-509D-0D005B5754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88772-7D0C-CD18-E28C-836449766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11D70-1E35-CF64-157B-2A6D7CA29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724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F46BB-B600-6B89-4E54-462AD9C95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FACA6-CEF5-700C-8034-ED7506993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16A3F2-957F-C657-E895-EC62E6FDA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733A1-AECB-AA0E-010F-C00F96CAF1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7D21D-072D-F06B-A3D0-9B724097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4F24FF-2038-BCDC-C0F9-EBC601278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621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07288-5585-9089-4266-37FF1A45B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E4F7D-842B-FB19-812F-321FD6107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9CD9BB-E779-F5D9-B51B-EE57A32ED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EF1810-19F1-BB09-A366-A96B48929E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68FA72-5AC4-0886-FC89-B4C3AC06E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2A753A-43A9-EE7C-94E3-CC300C158B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6C3178-6748-3964-F4FB-9188820DE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A67FC6-F788-D86D-E207-DF2BA4A8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956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31C4-2626-C368-4634-0B2D08BE8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AF3CB3-5F3D-13DA-D79C-6E05D2F7F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510F4B-D84C-2FE1-46E2-90FE7D880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420BF0-B32E-4098-E64D-6F448EC1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876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E61985-652C-6A40-BC3A-B27D719137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878F62-6C81-6645-5EB4-6C5A7777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4BDB4-7666-10F2-1D54-BB2204C8E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487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EC120-E4A5-3603-56FC-3D5F1EEE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DD208-AE01-1218-21DA-A60A10B29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87362-A06A-E5B2-9748-EE51DE713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DC982-A1DB-DD16-DACA-A0D2774FED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2F3D7-7430-6A5C-7A48-45F2F6161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539D24-D63E-1317-3810-8DE7AE74C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85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776FC-B21D-2278-8093-BA0DB74AA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1818D3-5705-3965-05AC-94088161BF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65DAE-7A82-ADCC-8285-7F61D68EC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FD58C9-52E7-1036-4B8F-3368A7DE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43B6D-CEC4-FCE3-F2EA-EEE5C053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658272-A177-46F3-9D53-B4C8DECB4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28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6863D-1893-35DC-CEF6-96FCFAF79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D86C3-3E86-D614-912D-79B0426D4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8147E-AB4C-D3A6-E971-4BAFDCEA46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1C1C9-8E57-CD05-FEB0-96976F7EB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3B9FF-1B5B-D677-7ED2-9CC0EF68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90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0A0EFD-E5BB-BC44-1B93-9CDC918265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A37E-5D84-B191-07B1-82A5A4E92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CC8D4-19F9-688E-F557-CD900FFF6E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89A4A-C82A-F098-4255-384AE53A2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A4CF2-08CC-DAAC-4E04-F07C8BB7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272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365AD-F468-0A0D-7421-7B50103F0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D323C-37B6-E376-0068-D0DE8869D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1400A-CFB2-79A5-D67F-12BB9EF4D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34958-94B7-BDE5-0393-B2B14C888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CE019-2E4C-C1F6-4C65-62B85DC44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021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39C9-5D46-3F74-CA48-2D4CE85F9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88E0E-957E-E19F-8231-F8F9D92B0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15AE2-07CC-08E4-FA02-291B60F3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2D8AB-2A69-674B-2D18-6AA456771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94BA1-FE04-8809-08C0-6E7F0C4D1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479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FE25-517F-2D64-CF96-156A3CA3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1CD7D-299D-56CA-7B26-1FCAC6D4D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BCF90-7EC3-76CE-551C-A882ABA23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21A10-4526-3228-6DA8-5589523C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E5657-5FC0-4A16-9155-8FC439262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032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6EFC2-B9E1-57AD-33A8-C0EF4031D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2A9A9-79B7-D270-CD75-905706BEC0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AD831-4C64-7180-BD9F-2E07DF30D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228C4-C49A-645B-9471-26DEFF118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7974CB-B2C2-C7F3-3C7A-D7264F45D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57515-FBBD-A69C-C5E5-8B198E95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14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9B5CB-2CCA-2FDC-19BA-A2DAF6FED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94133-2A21-9545-9F21-6671C1887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C1B636-2C04-2CBA-8397-3854B7CAF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EA9DD5-AE7C-5986-733E-9C4233C15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D0F08-51D8-E752-DF19-B3E4789946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AE9E-2F84-62A0-8E7F-53C9774BE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F175A6-AF8A-735A-02EF-D90AE22AB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A2C2BC-A9AC-EDC0-4E44-65459A386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74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58915-E9FC-86F2-8134-F1FAD1823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7009B3-FDC3-3E99-C990-EA239634B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164668-8407-5528-D004-3009C5F18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6131F6-96BD-68F4-B783-ECE837F41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548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B26FE9-9DF9-ABCE-611E-7BFEB3E0C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133D03-2D51-309F-D525-6439CD23D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B91C5-EB0A-36D4-DEE5-F22CC0EFF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548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1C0A6-BE0A-7115-85BB-B9F9CF4E8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28085-E193-4FC5-337C-A8B646DA9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E2597-3561-239B-083B-380624CF5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48F6A-42F4-ACE5-4C0E-43BC3DEDD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5D384-6BE4-9502-F7D9-8299CD86D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D7B7D-BB93-B74F-F99F-6545FF99E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752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22C03-5B84-C8CA-1498-E7975189E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C3458F-CBA0-530E-C11A-93F6FE408A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E67A8-9E0F-9756-B0AE-2EC441FE4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703C05-84BC-653E-A568-90D6234B8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EAADC-AE1D-2509-32E9-E3D9A567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38EF1-3782-6500-ECC1-C53F92D4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188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404EC-C4BF-4284-09BE-7773B296F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199E8-BB59-1EA0-BA22-9FBE824C8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5ECB4-9CAB-5422-7096-E27BC5F31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05AA3-C62B-0131-3C8C-FB60EC54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282D1-51E0-D36C-05A9-E1A271134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0788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D23DA8-0292-9049-B0BA-CE08857177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27BDB6-302F-F893-92E1-70D06BCFA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5C612-3B8A-19E4-2C8E-73B39F299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BF67E-0444-BFCC-AEA4-74DE7139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6C497-8948-356F-C407-7271B9EA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252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A06CD-25FD-F80F-B592-34710EE92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/>
              <a:t>© Albert, Dowson &amp; Lomax 2025 https://www.goodfellowpublishers.com/culturalrisk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C4B3E9-F308-05BB-48F1-C1E1FFAF53E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1" y="5498497"/>
            <a:ext cx="1161371" cy="11613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9468B4-D57A-1D02-440D-1F852994CD37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80813" y="5498497"/>
            <a:ext cx="790786" cy="111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7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A6FAEC-1463-1479-AB48-1C5053557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5F6EA-6744-3C2C-81E5-1BE09BC91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1FB1C-E15F-15BD-0FD4-6054100FC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F385C-B2AA-BBF1-2E26-2A8BB5C8D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97C2A-304A-6661-7948-8AA27DAAC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068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8CE08-AE05-4244-6529-9E14C1BF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34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3D646-2371-8040-ADD9-FE09D4157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72CBAF-0622-D4CB-973B-98E4E2559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Albert, Dowson &amp; Lomax 2025 https://</a:t>
            </a:r>
            <a:r>
              <a:rPr lang="de-DE" dirty="0" err="1"/>
              <a:t>www.goodfellowpublishers.com</a:t>
            </a:r>
            <a:r>
              <a:rPr lang="de-DE" dirty="0"/>
              <a:t>/</a:t>
            </a:r>
            <a:r>
              <a:rPr lang="de-DE" dirty="0" err="1"/>
              <a:t>culturalrisk</a:t>
            </a:r>
            <a:endParaRPr lang="en-GB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FA7C3F8-E699-6607-D589-81C7ECF40FE1}"/>
              </a:ext>
            </a:extLst>
          </p:cNvPr>
          <p:cNvSpPr/>
          <p:nvPr/>
        </p:nvSpPr>
        <p:spPr>
          <a:xfrm>
            <a:off x="1491172" y="743434"/>
            <a:ext cx="4407441" cy="457200"/>
          </a:xfrm>
          <a:prstGeom prst="roundRect">
            <a:avLst>
              <a:gd name="adj" fmla="val 8853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A: Core Concepts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4FE3F6D-211D-FDC7-8726-4898725B080D}"/>
              </a:ext>
            </a:extLst>
          </p:cNvPr>
          <p:cNvSpPr/>
          <p:nvPr/>
        </p:nvSpPr>
        <p:spPr>
          <a:xfrm>
            <a:off x="1491172" y="235658"/>
            <a:ext cx="4404098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1: 	Introduction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8628E2E-D1EF-63E0-CF9F-D2AE1A104848}"/>
              </a:ext>
            </a:extLst>
          </p:cNvPr>
          <p:cNvSpPr/>
          <p:nvPr/>
        </p:nvSpPr>
        <p:spPr>
          <a:xfrm>
            <a:off x="1491172" y="1237927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2: 	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0E9F534-CFE2-8030-6F9F-17E1485C1173}"/>
              </a:ext>
            </a:extLst>
          </p:cNvPr>
          <p:cNvSpPr/>
          <p:nvPr/>
        </p:nvSpPr>
        <p:spPr>
          <a:xfrm>
            <a:off x="1491172" y="1726380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3: 	Cultural Risk – EEDI and Bias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867241C-AB73-A822-5546-FA3BAF3745A3}"/>
              </a:ext>
            </a:extLst>
          </p:cNvPr>
          <p:cNvSpPr/>
          <p:nvPr/>
        </p:nvSpPr>
        <p:spPr>
          <a:xfrm>
            <a:off x="1491172" y="2216931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4: 	The Science of Inclusion and Bias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A73C803-98CB-D50B-A97D-AF33621FB4F9}"/>
              </a:ext>
            </a:extLst>
          </p:cNvPr>
          <p:cNvSpPr/>
          <p:nvPr/>
        </p:nvSpPr>
        <p:spPr>
          <a:xfrm>
            <a:off x="1491172" y="2709025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5: 	Culture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5668213-90C4-CE9D-5E20-2F60B8F7984B}"/>
              </a:ext>
            </a:extLst>
          </p:cNvPr>
          <p:cNvSpPr/>
          <p:nvPr/>
        </p:nvSpPr>
        <p:spPr>
          <a:xfrm>
            <a:off x="1491172" y="3205536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6: 	Theories and Frameworks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160959E-C0C9-14F0-BBCD-C2243E61EC8B}"/>
              </a:ext>
            </a:extLst>
          </p:cNvPr>
          <p:cNvSpPr/>
          <p:nvPr/>
        </p:nvSpPr>
        <p:spPr>
          <a:xfrm>
            <a:off x="1491172" y="3696829"/>
            <a:ext cx="4404098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7: 	Cultural Intelligence (CQ)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ED99612-DC2D-92B9-3A95-B5A13A0C2393}"/>
              </a:ext>
            </a:extLst>
          </p:cNvPr>
          <p:cNvSpPr/>
          <p:nvPr/>
        </p:nvSpPr>
        <p:spPr>
          <a:xfrm>
            <a:off x="2416606" y="1235440"/>
            <a:ext cx="3488426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Rationale, Scope and Background of Cultural Risk Assessment and CIERA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3175BB9-487F-22BC-2434-334F1D43A762}"/>
              </a:ext>
            </a:extLst>
          </p:cNvPr>
          <p:cNvSpPr/>
          <p:nvPr/>
        </p:nvSpPr>
        <p:spPr>
          <a:xfrm>
            <a:off x="6287382" y="747341"/>
            <a:ext cx="4413436" cy="460135"/>
          </a:xfrm>
          <a:prstGeom prst="roundRect">
            <a:avLst>
              <a:gd name="adj" fmla="val 8853"/>
            </a:avLst>
          </a:prstGeom>
          <a:solidFill>
            <a:srgbClr val="002A7F"/>
          </a:solidFill>
          <a:ln>
            <a:solidFill>
              <a:srgbClr val="002A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B: The Practicalities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B6137F1-45A3-F956-068B-43320C199E84}"/>
              </a:ext>
            </a:extLst>
          </p:cNvPr>
          <p:cNvSpPr/>
          <p:nvPr/>
        </p:nvSpPr>
        <p:spPr>
          <a:xfrm>
            <a:off x="6287381" y="1247115"/>
            <a:ext cx="4413436" cy="453153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8: 	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447B7A6-5792-095B-186B-845856834406}"/>
              </a:ext>
            </a:extLst>
          </p:cNvPr>
          <p:cNvSpPr/>
          <p:nvPr/>
        </p:nvSpPr>
        <p:spPr>
          <a:xfrm>
            <a:off x="6287381" y="1736493"/>
            <a:ext cx="4413436" cy="456937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9: 	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3426E115-0772-A0B0-D9BF-387AF1221897}"/>
              </a:ext>
            </a:extLst>
          </p:cNvPr>
          <p:cNvSpPr/>
          <p:nvPr/>
        </p:nvSpPr>
        <p:spPr>
          <a:xfrm>
            <a:off x="6293376" y="2225686"/>
            <a:ext cx="4407440" cy="45235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10: 	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4071F51-EDA4-9B34-8C4A-0B3E1B7FB66B}"/>
              </a:ext>
            </a:extLst>
          </p:cNvPr>
          <p:cNvSpPr/>
          <p:nvPr/>
        </p:nvSpPr>
        <p:spPr>
          <a:xfrm>
            <a:off x="6296717" y="2710297"/>
            <a:ext cx="4404099" cy="45506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11: 	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B6CFD98-28E8-5FCE-36CD-8AFF5027953C}"/>
              </a:ext>
            </a:extLst>
          </p:cNvPr>
          <p:cNvSpPr/>
          <p:nvPr/>
        </p:nvSpPr>
        <p:spPr>
          <a:xfrm>
            <a:off x="6296717" y="3209444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12: 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970EF47-6584-A24C-B74D-8C44FE46A235}"/>
              </a:ext>
            </a:extLst>
          </p:cNvPr>
          <p:cNvSpPr/>
          <p:nvPr/>
        </p:nvSpPr>
        <p:spPr>
          <a:xfrm>
            <a:off x="6296717" y="3701675"/>
            <a:ext cx="4404098" cy="45235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13: 	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E42F492-656D-7168-620F-1E8DF5A08DDB}"/>
              </a:ext>
            </a:extLst>
          </p:cNvPr>
          <p:cNvSpPr/>
          <p:nvPr/>
        </p:nvSpPr>
        <p:spPr>
          <a:xfrm>
            <a:off x="7182218" y="1733952"/>
            <a:ext cx="2800709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Activating Theory -  </a:t>
            </a:r>
          </a:p>
          <a:p>
            <a:r>
              <a:rPr lang="en-US" sz="1200" dirty="0"/>
              <a:t>England and Wales Cricket Board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4AA747A4-A9F1-2D4D-0B4B-C71E6B1CEA6C}"/>
              </a:ext>
            </a:extLst>
          </p:cNvPr>
          <p:cNvSpPr/>
          <p:nvPr/>
        </p:nvSpPr>
        <p:spPr>
          <a:xfrm>
            <a:off x="7182219" y="1251559"/>
            <a:ext cx="3403948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Cultural Risk Assessment &amp; The Cultural Inclusivity and Equity Risk Assessment (</a:t>
            </a:r>
            <a:r>
              <a:rPr lang="en-US" sz="1200" dirty="0"/>
              <a:t>CIERA)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DF3CB2D1-5918-EFDD-139E-BCD3B00112D8}"/>
              </a:ext>
            </a:extLst>
          </p:cNvPr>
          <p:cNvSpPr/>
          <p:nvPr/>
        </p:nvSpPr>
        <p:spPr>
          <a:xfrm>
            <a:off x="7182219" y="2218205"/>
            <a:ext cx="3507423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Managing Organisational Risk: Integrating Cultural Risk Awareness into Corporate Governance</a:t>
            </a:r>
            <a:endParaRPr lang="en-US" sz="1200" dirty="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9AC28F3-FBCE-5466-3BE2-B252F54F0A7F}"/>
              </a:ext>
            </a:extLst>
          </p:cNvPr>
          <p:cNvSpPr/>
          <p:nvPr/>
        </p:nvSpPr>
        <p:spPr>
          <a:xfrm>
            <a:off x="7177905" y="2721590"/>
            <a:ext cx="3503981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Comparing faith in cultural contexts: In Sacred Spaces and on the Dancefloor </a:t>
            </a:r>
            <a:endParaRPr lang="en-US" sz="1200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1B9E3F5-7BDE-E9C5-CF7E-679149A5340F}"/>
              </a:ext>
            </a:extLst>
          </p:cNvPr>
          <p:cNvSpPr/>
          <p:nvPr/>
        </p:nvSpPr>
        <p:spPr>
          <a:xfrm>
            <a:off x="7182218" y="3217505"/>
            <a:ext cx="3503108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Activating Theory - Action Research with Faith Leaders for the British Ritual Innovation in COVID</a:t>
            </a:r>
            <a:endParaRPr lang="en-US" sz="1200" dirty="0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2282F91-A8C4-80B3-F36C-DDAE0BE1146E}"/>
              </a:ext>
            </a:extLst>
          </p:cNvPr>
          <p:cNvSpPr/>
          <p:nvPr/>
        </p:nvSpPr>
        <p:spPr>
          <a:xfrm>
            <a:off x="7177904" y="3708841"/>
            <a:ext cx="3507423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Between the lines -  </a:t>
            </a:r>
          </a:p>
          <a:p>
            <a:r>
              <a:rPr lang="en-GB" sz="1200" dirty="0"/>
              <a:t>Conversations in Context,  a Dialogical Approach</a:t>
            </a:r>
            <a:endParaRPr lang="en-US" sz="1200" dirty="0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80EFAE5-6FCB-89D5-7A90-533761F12597}"/>
              </a:ext>
            </a:extLst>
          </p:cNvPr>
          <p:cNvSpPr/>
          <p:nvPr/>
        </p:nvSpPr>
        <p:spPr>
          <a:xfrm>
            <a:off x="4585937" y="4297128"/>
            <a:ext cx="3020122" cy="457200"/>
          </a:xfrm>
          <a:prstGeom prst="roundRect">
            <a:avLst>
              <a:gd name="adj" fmla="val 8853"/>
            </a:avLst>
          </a:prstGeom>
          <a:solidFill>
            <a:srgbClr val="0036A1"/>
          </a:solidFill>
          <a:ln>
            <a:solidFill>
              <a:srgbClr val="0036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C: Case Studies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2A2E002-DF8B-98B4-E03B-F87DEADBCAEE}"/>
              </a:ext>
            </a:extLst>
          </p:cNvPr>
          <p:cNvSpPr/>
          <p:nvPr/>
        </p:nvSpPr>
        <p:spPr>
          <a:xfrm>
            <a:off x="1491184" y="4527186"/>
            <a:ext cx="3020122" cy="227431"/>
          </a:xfrm>
          <a:prstGeom prst="roundRect">
            <a:avLst>
              <a:gd name="adj" fmla="val 13722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1:  Sweden – Religious Heritage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3A7CCE20-717F-2CF1-EE1A-FBBBF4976DB6}"/>
              </a:ext>
            </a:extLst>
          </p:cNvPr>
          <p:cNvSpPr/>
          <p:nvPr/>
        </p:nvSpPr>
        <p:spPr>
          <a:xfrm>
            <a:off x="1491172" y="4783049"/>
            <a:ext cx="3020122" cy="227431"/>
          </a:xfrm>
          <a:prstGeom prst="roundRect">
            <a:avLst>
              <a:gd name="adj" fmla="val 10601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2: UK – Sensory Rooms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5D853B6E-8890-1B42-D220-87665CB50580}"/>
              </a:ext>
            </a:extLst>
          </p:cNvPr>
          <p:cNvSpPr/>
          <p:nvPr/>
        </p:nvSpPr>
        <p:spPr>
          <a:xfrm>
            <a:off x="1491172" y="5048090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3: England – Prom Events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66D8BC06-142A-0D2E-E128-06C8DBE8B3C7}"/>
              </a:ext>
            </a:extLst>
          </p:cNvPr>
          <p:cNvSpPr/>
          <p:nvPr/>
        </p:nvSpPr>
        <p:spPr>
          <a:xfrm>
            <a:off x="1491172" y="5308947"/>
            <a:ext cx="3020122" cy="227431"/>
          </a:xfrm>
          <a:prstGeom prst="roundRect">
            <a:avLst>
              <a:gd name="adj" fmla="val 7645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4: UAE – Cultural Awareness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4912AA1E-9E8D-8C3D-16F6-3814A0CE9BA6}"/>
              </a:ext>
            </a:extLst>
          </p:cNvPr>
          <p:cNvSpPr/>
          <p:nvPr/>
        </p:nvSpPr>
        <p:spPr>
          <a:xfrm>
            <a:off x="1491172" y="5569804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5: Australia – Indigenous Communities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E655301-5EC5-CCCE-0FE1-6737E9BF5043}"/>
              </a:ext>
            </a:extLst>
          </p:cNvPr>
          <p:cNvSpPr/>
          <p:nvPr/>
        </p:nvSpPr>
        <p:spPr>
          <a:xfrm>
            <a:off x="4585939" y="4795464"/>
            <a:ext cx="3020122" cy="227431"/>
          </a:xfrm>
          <a:prstGeom prst="roundRect">
            <a:avLst>
              <a:gd name="adj" fmla="val 13722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6: Qatar – Football World Cup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C352660-3882-24CA-80A6-C75308BDD1EB}"/>
              </a:ext>
            </a:extLst>
          </p:cNvPr>
          <p:cNvSpPr/>
          <p:nvPr/>
        </p:nvSpPr>
        <p:spPr>
          <a:xfrm>
            <a:off x="4585938" y="5050264"/>
            <a:ext cx="3020122" cy="227431"/>
          </a:xfrm>
          <a:prstGeom prst="roundRect">
            <a:avLst>
              <a:gd name="adj" fmla="val 8138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7: USA – NFL 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C9EDC49-0E12-075C-E372-F891E8AFE407}"/>
              </a:ext>
            </a:extLst>
          </p:cNvPr>
          <p:cNvSpPr/>
          <p:nvPr/>
        </p:nvSpPr>
        <p:spPr>
          <a:xfrm>
            <a:off x="4585937" y="5304690"/>
            <a:ext cx="3020122" cy="227431"/>
          </a:xfrm>
          <a:prstGeom prst="roundRect">
            <a:avLst>
              <a:gd name="adj" fmla="val 8138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8: Japan – Cultural Heritage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98AF2F0-57A0-1236-E333-26E07A39AD2C}"/>
              </a:ext>
            </a:extLst>
          </p:cNvPr>
          <p:cNvSpPr/>
          <p:nvPr/>
        </p:nvSpPr>
        <p:spPr>
          <a:xfrm>
            <a:off x="4585937" y="5559855"/>
            <a:ext cx="3020122" cy="227431"/>
          </a:xfrm>
          <a:prstGeom prst="roundRect">
            <a:avLst>
              <a:gd name="adj" fmla="val 10766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9: UK – Sport and Gender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1C3ABEA0-1D3B-3DE2-96EA-CAA907C7B8C6}"/>
              </a:ext>
            </a:extLst>
          </p:cNvPr>
          <p:cNvSpPr/>
          <p:nvPr/>
        </p:nvSpPr>
        <p:spPr>
          <a:xfrm>
            <a:off x="7680699" y="4541247"/>
            <a:ext cx="3020122" cy="227431"/>
          </a:xfrm>
          <a:prstGeom prst="roundRect">
            <a:avLst>
              <a:gd name="adj" fmla="val 10601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10: UK – Faith and Sexuality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EEE18019-1781-5F1E-3545-518EED0DEFB7}"/>
              </a:ext>
            </a:extLst>
          </p:cNvPr>
          <p:cNvSpPr/>
          <p:nvPr/>
        </p:nvSpPr>
        <p:spPr>
          <a:xfrm>
            <a:off x="7680698" y="4794318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11: UK – Cultural Events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F0FFA300-549C-DC7D-D03C-217B7B3C9D1F}"/>
              </a:ext>
            </a:extLst>
          </p:cNvPr>
          <p:cNvSpPr/>
          <p:nvPr/>
        </p:nvSpPr>
        <p:spPr>
          <a:xfrm>
            <a:off x="7680697" y="5047513"/>
            <a:ext cx="3020122" cy="227431"/>
          </a:xfrm>
          <a:prstGeom prst="roundRect">
            <a:avLst>
              <a:gd name="adj" fmla="val 10766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12: USA – Belonging and Ethnicity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71768A14-C58F-9E65-604F-F08BF1F58A9C}"/>
              </a:ext>
            </a:extLst>
          </p:cNvPr>
          <p:cNvSpPr/>
          <p:nvPr/>
        </p:nvSpPr>
        <p:spPr>
          <a:xfrm>
            <a:off x="7680696" y="5304906"/>
            <a:ext cx="3020122" cy="227431"/>
          </a:xfrm>
          <a:prstGeom prst="roundRect">
            <a:avLst>
              <a:gd name="adj" fmla="val 8137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13: Caribbean – Diaspora Communities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5F0EC2B1-4938-FCFD-B45C-3293D7B0017E}"/>
              </a:ext>
            </a:extLst>
          </p:cNvPr>
          <p:cNvSpPr/>
          <p:nvPr/>
        </p:nvSpPr>
        <p:spPr>
          <a:xfrm>
            <a:off x="7680696" y="5558127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14: Nigeria – Business Events</a:t>
            </a:r>
          </a:p>
        </p:txBody>
      </p:sp>
    </p:spTree>
    <p:extLst>
      <p:ext uri="{BB962C8B-B14F-4D97-AF65-F5344CB8AC3E}">
        <p14:creationId xmlns:p14="http://schemas.microsoft.com/office/powerpoint/2010/main" val="2480713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3D268D-033C-C890-FB49-F3273A3F9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1D343AD-2E03-BC95-C176-34FA52D015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869" y="479699"/>
            <a:ext cx="6174262" cy="487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498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CB94A-CD39-3FEE-BF85-E2F842F10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159" y="18255"/>
            <a:ext cx="10916200" cy="1789280"/>
          </a:xfrm>
        </p:spPr>
        <p:txBody>
          <a:bodyPr/>
          <a:lstStyle/>
          <a:p>
            <a:r>
              <a:rPr lang="en-GB" sz="4000" dirty="0"/>
              <a:t>Chapter 12: Activating theory – Action research with faith leaders for the British Ritual Innovation under COVID-19 project.                      </a:t>
            </a:r>
            <a:br>
              <a:rPr lang="en-GB" sz="4000" dirty="0"/>
            </a:br>
            <a:r>
              <a:rPr lang="en-GB" sz="2400" i="1" dirty="0"/>
              <a:t>Ruth Dowson &amp; Bernadette Albert 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D0751-648D-9BD7-2218-7AC3B6C5A8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2233" y="2166920"/>
            <a:ext cx="9856382" cy="3659724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E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xplores significant strides in creating inclusive and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equitable spaces within faith-related contexts through the British Ritual Innovation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under Covid-19 (BRIC-19) project. </a:t>
            </a:r>
            <a:endParaRPr lang="en-GB" sz="2400" dirty="0">
              <a:solidFill>
                <a:srgbClr val="1A1919"/>
              </a:solidFill>
            </a:endParaRP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Delves into how British faith communities adapted their worship practices during the pandemic, emphasizing the necessity of equitable spaces for diverse groups. </a:t>
            </a:r>
          </a:p>
          <a:p>
            <a:r>
              <a:rPr lang="en-GB" sz="2400" dirty="0">
                <a:solidFill>
                  <a:srgbClr val="1A1919"/>
                </a:solidFill>
              </a:rPr>
              <a:t>A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ddresses diverse needs of different communities to create welcoming and inclusive spaces where event creators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and planners provide inclusive event spaces to meet ethical, moral, and legal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obligations for equality, diversity, and inclusion.</a:t>
            </a:r>
            <a:endParaRPr lang="en-GB" sz="2400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02F2E-8B6F-CBEC-9F63-638887C73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801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835D9-2F0C-2C03-EE33-14D5348A5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422" y="136525"/>
            <a:ext cx="10324215" cy="764765"/>
          </a:xfrm>
        </p:spPr>
        <p:txBody>
          <a:bodyPr/>
          <a:lstStyle/>
          <a:p>
            <a:r>
              <a:rPr lang="en-GB" sz="4000" dirty="0"/>
              <a:t>Introduction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85A27-D8F0-49DF-B7C5-62062005B8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2232" y="1710531"/>
            <a:ext cx="9537405" cy="3722706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  <a:effectLst/>
              </a:rPr>
              <a:t>Research into ways British faith communities adapted worship practices during the pandemic</a:t>
            </a:r>
          </a:p>
          <a:p>
            <a:r>
              <a:rPr lang="en-GB" sz="2400" dirty="0">
                <a:solidFill>
                  <a:srgbClr val="1A1919"/>
                </a:solidFill>
              </a:rPr>
              <a:t>Interviews with faith leaders to identify innovations to create more equitable spaces</a:t>
            </a:r>
          </a:p>
          <a:p>
            <a:r>
              <a:rPr lang="en-GB" sz="2400" dirty="0">
                <a:solidFill>
                  <a:srgbClr val="1A1919"/>
                </a:solidFill>
                <a:effectLst/>
              </a:rPr>
              <a:t>Importance of teaching students (e.g. in events management) about diverse faith communities and their needs to enable creation of welcoming event spaces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5C0D4-3990-9259-EEF5-6DA17F284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245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0FE301-7F1C-109B-48DC-730BFEDF1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344F08-73F6-A7C3-4139-99B8DC0F68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12381" y="139678"/>
            <a:ext cx="11479619" cy="1102878"/>
          </a:xfrm>
          <a:prstGeom prst="rect">
            <a:avLst/>
          </a:prstGeom>
        </p:spPr>
        <p:txBody>
          <a:bodyPr/>
          <a:lstStyle/>
          <a:p>
            <a:r>
              <a:rPr lang="en-GB" sz="4000" dirty="0"/>
              <a:t>British Ritual Innovation under Covid-19</a:t>
            </a:r>
            <a:endParaRPr lang="en-US" sz="2400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747C75-C35C-5521-5AED-0D277CB7280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350335" y="1073888"/>
            <a:ext cx="10409274" cy="5422605"/>
          </a:xfrm>
          <a:prstGeom prst="rect">
            <a:avLst/>
          </a:prstGeom>
        </p:spPr>
        <p:txBody>
          <a:bodyPr/>
          <a:lstStyle/>
          <a:p>
            <a:r>
              <a:rPr lang="en-GB" sz="2700" b="0" i="0" dirty="0">
                <a:solidFill>
                  <a:srgbClr val="1A1919"/>
                </a:solidFill>
                <a:effectLst/>
              </a:rPr>
              <a:t>Within AHRC-funded BRIC-19 project – action learning set</a:t>
            </a:r>
          </a:p>
          <a:p>
            <a:r>
              <a:rPr lang="en-GB" sz="2700" dirty="0">
                <a:solidFill>
                  <a:srgbClr val="1A1919"/>
                </a:solidFill>
              </a:rPr>
              <a:t>BRIC-19 project examined adaptations in religious practices under pandemic restrictions</a:t>
            </a:r>
          </a:p>
          <a:p>
            <a:r>
              <a:rPr lang="en-GB" sz="2700" b="0" i="0" dirty="0">
                <a:solidFill>
                  <a:srgbClr val="1A1919"/>
                </a:solidFill>
                <a:effectLst/>
              </a:rPr>
              <a:t>Pandemic affected regular worship activities and rites of passage</a:t>
            </a:r>
          </a:p>
          <a:p>
            <a:r>
              <a:rPr lang="en-GB" sz="2700" dirty="0">
                <a:solidFill>
                  <a:srgbClr val="1A1919"/>
                </a:solidFill>
              </a:rPr>
              <a:t>Outcomes of Dowson &amp; Albert action learning research:</a:t>
            </a:r>
          </a:p>
          <a:p>
            <a:pPr lvl="1"/>
            <a:r>
              <a:rPr lang="en-GB" sz="2700" b="0" i="0" dirty="0">
                <a:solidFill>
                  <a:srgbClr val="1A1919"/>
                </a:solidFill>
                <a:effectLst/>
              </a:rPr>
              <a:t>Understanding people’s lived experience navigating cultural spaces</a:t>
            </a:r>
          </a:p>
          <a:p>
            <a:pPr lvl="1"/>
            <a:r>
              <a:rPr lang="en-GB" sz="2700" b="0" i="0" dirty="0">
                <a:solidFill>
                  <a:srgbClr val="1A1919"/>
                </a:solidFill>
                <a:effectLst/>
              </a:rPr>
              <a:t>Support EEDI planning and provision in religious and faith-related spaces</a:t>
            </a:r>
          </a:p>
          <a:p>
            <a:pPr lvl="1"/>
            <a:r>
              <a:rPr lang="en-GB" sz="2700" dirty="0">
                <a:solidFill>
                  <a:srgbClr val="1A1919"/>
                </a:solidFill>
              </a:rPr>
              <a:t>Develop Cultural Risk Assessment processes to create policy, procedures and guidelines for faith organizations</a:t>
            </a:r>
            <a:endParaRPr lang="en-GB" sz="2700" b="0" i="0" dirty="0">
              <a:solidFill>
                <a:srgbClr val="1A191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0622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FB2DD6-7C57-6D3F-7432-959C4AA9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EB2908-BA7B-A418-F22A-30465B60F4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3578" y="92770"/>
            <a:ext cx="11224954" cy="857822"/>
          </a:xfrm>
          <a:prstGeom prst="rect">
            <a:avLst/>
          </a:prstGeom>
        </p:spPr>
        <p:txBody>
          <a:bodyPr/>
          <a:lstStyle/>
          <a:p>
            <a:r>
              <a:rPr lang="en-GB" sz="4000" dirty="0"/>
              <a:t>Contribution of teaching</a:t>
            </a:r>
            <a:endParaRPr lang="en-US" sz="2400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B2E3A6-2AC5-33C8-469A-63CD724B92E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573578" y="1034481"/>
            <a:ext cx="11224954" cy="4673689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Teaching Celebration Ritual and Culture module led to awareness of students’ and event managers’ need for cultural capital on religious practices</a:t>
            </a:r>
          </a:p>
          <a:p>
            <a:r>
              <a:rPr lang="en-GB" dirty="0"/>
              <a:t>Action learning set research through qualitative semi-structured interviews </a:t>
            </a:r>
          </a:p>
          <a:p>
            <a:r>
              <a:rPr lang="en-GB" dirty="0"/>
              <a:t>Assessing delivery of ritual, variations, modifications and innovations</a:t>
            </a:r>
          </a:p>
          <a:p>
            <a:r>
              <a:rPr lang="en-GB" dirty="0"/>
              <a:t>Assessing impacts of cultural wealth and cultural capital</a:t>
            </a:r>
          </a:p>
          <a:p>
            <a:r>
              <a:rPr lang="en-GB" dirty="0"/>
              <a:t>Introducing the Cultural Risk Assessment elements</a:t>
            </a:r>
          </a:p>
          <a:p>
            <a:r>
              <a:rPr lang="en-GB" dirty="0"/>
              <a:t>Identifying existing policies to enhance cultural equity in faith and secular spaces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134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5ECBEB-F289-3FDD-4554-0A4398959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Learning from interviews with faith leaders</a:t>
            </a:r>
            <a:endParaRPr lang="en-US" sz="2400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397689-74D1-FB57-5BE1-720322C879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6E7CB79-B332-A772-DCE3-AC82C35BD8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119785"/>
            <a:ext cx="10515600" cy="5057178"/>
          </a:xfrm>
        </p:spPr>
        <p:txBody>
          <a:bodyPr/>
          <a:lstStyle/>
          <a:p>
            <a:r>
              <a:rPr lang="en-GB" sz="3000" dirty="0"/>
              <a:t>Thematic analysis</a:t>
            </a:r>
          </a:p>
          <a:p>
            <a:pPr lvl="1"/>
            <a:r>
              <a:rPr lang="en-GB" sz="3000" dirty="0"/>
              <a:t>Values and characteristics of individual leaders influence strategic direction of the community</a:t>
            </a:r>
          </a:p>
          <a:p>
            <a:pPr lvl="1"/>
            <a:r>
              <a:rPr lang="en-GB" sz="3000" dirty="0"/>
              <a:t>Interfaith activities foster inclusivity and building relational capital</a:t>
            </a:r>
          </a:p>
          <a:p>
            <a:pPr lvl="1"/>
            <a:r>
              <a:rPr lang="en-GB" sz="3000" dirty="0"/>
              <a:t>Event Content can facilitate cultural exchange</a:t>
            </a:r>
          </a:p>
          <a:p>
            <a:pPr lvl="1"/>
            <a:r>
              <a:rPr lang="en-GB" sz="3000" dirty="0"/>
              <a:t>Accessibility guidelines for in-person in physical spaces and online</a:t>
            </a:r>
            <a:endParaRPr lang="en-US" sz="30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A9F9B79-162E-EFE2-6BD3-CF9BD46D1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40250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02C55-0F37-E199-CBE3-B7E1EB6EE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423" y="309987"/>
            <a:ext cx="10641419" cy="1000981"/>
          </a:xfrm>
        </p:spPr>
        <p:txBody>
          <a:bodyPr/>
          <a:lstStyle/>
          <a:p>
            <a:r>
              <a:rPr lang="en-GB" sz="4000" dirty="0"/>
              <a:t>Working with students in their faith contexts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EB24A-4F75-B2F2-5F8E-8142C9E53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2614" y="1529463"/>
            <a:ext cx="9196096" cy="3850968"/>
          </a:xfrm>
        </p:spPr>
        <p:txBody>
          <a:bodyPr/>
          <a:lstStyle/>
          <a:p>
            <a:r>
              <a:rPr lang="en-GB" dirty="0">
                <a:solidFill>
                  <a:srgbClr val="1A1919"/>
                </a:solidFill>
                <a:effectLst/>
              </a:rPr>
              <a:t>Student research into their own faith community is a rich source for dissertation students </a:t>
            </a:r>
          </a:p>
          <a:p>
            <a:r>
              <a:rPr lang="en-GB" dirty="0">
                <a:solidFill>
                  <a:srgbClr val="1A1919"/>
                </a:solidFill>
              </a:rPr>
              <a:t>Example of Jewish event Management student – final year dissertation in 2021-22 identified changes in practice for her faith community that has restrictions on the I use of technology on the Sabbath</a:t>
            </a:r>
            <a:endParaRPr lang="en-GB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FE787-C867-607A-BF38-373B5DC5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137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D80DD-7ABC-FEDA-8C11-2BAD9031D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Impact on CIERA©</a:t>
            </a:r>
            <a:endParaRPr lang="en-US" sz="20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C38FF-BD60-8205-5F36-0AF09D22CB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F965514-D2C3-FB62-2EA3-36D38E5BA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488495"/>
            <a:ext cx="10515600" cy="4688468"/>
          </a:xfrm>
        </p:spPr>
        <p:txBody>
          <a:bodyPr/>
          <a:lstStyle/>
          <a:p>
            <a:r>
              <a:rPr lang="en-GB" dirty="0"/>
              <a:t>Applying conceptual models to real life bridges gaps in theory</a:t>
            </a:r>
          </a:p>
          <a:p>
            <a:r>
              <a:rPr lang="en-GB" dirty="0"/>
              <a:t>Cultural Risk Assessment theory developed processes that led to CIERA© </a:t>
            </a:r>
          </a:p>
          <a:p>
            <a:r>
              <a:rPr lang="en-GB" dirty="0"/>
              <a:t>Consistent feedback and review loops to make improvements to models and practice</a:t>
            </a:r>
          </a:p>
          <a:p>
            <a:r>
              <a:rPr lang="en-GB" dirty="0"/>
              <a:t>Race, ethnicity and religious needs should be considered in the creation of welcoming spaces for events 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A33EE-B839-DEAD-D150-3B201A812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736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60143-4C21-37CA-34B7-1E37C711C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Summary </a:t>
            </a:r>
            <a:endParaRPr lang="en-US" sz="2400" i="1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B7711B0-827F-CD88-6DC5-97E2AD0AFD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48097"/>
            <a:ext cx="5181600" cy="4351338"/>
          </a:xfrm>
        </p:spPr>
        <p:txBody>
          <a:bodyPr/>
          <a:lstStyle/>
          <a:p>
            <a:r>
              <a:rPr lang="en-GB" dirty="0"/>
              <a:t>BRIC-19 project identified some long-term opportunities for faith communities to provide access for worshippers to participate when unable to attend in person</a:t>
            </a:r>
          </a:p>
          <a:p>
            <a:r>
              <a:rPr lang="en-GB" dirty="0"/>
              <a:t>Severe limitations to worship – more complex in some religions 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CB57FBC-C6B2-57CA-8D9E-4A33C4FBC8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26828"/>
            <a:ext cx="5503606" cy="4729522"/>
          </a:xfrm>
        </p:spPr>
        <p:txBody>
          <a:bodyPr/>
          <a:lstStyle/>
          <a:p>
            <a:r>
              <a:rPr lang="en-GB" dirty="0"/>
              <a:t>Pandemic disruption to usual practices enabled people to choose different options, which still continues</a:t>
            </a:r>
          </a:p>
          <a:p>
            <a:r>
              <a:rPr lang="en-GB" dirty="0"/>
              <a:t>Research identified insights into creating more inclusive physical and online spaces, enhanced CRA process</a:t>
            </a:r>
          </a:p>
          <a:p>
            <a:r>
              <a:rPr lang="en-GB" dirty="0"/>
              <a:t>Importance of personal and shared communal values in shaping practice 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6F538-CEE0-C5DD-F3D5-DE48DC52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9083E-6395-C662-C91A-99A1AF48915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1681163"/>
            <a:ext cx="5157788" cy="823912"/>
          </a:xfrm>
          <a:prstGeom prst="rect">
            <a:avLst/>
          </a:prstGeom>
        </p:spPr>
        <p:txBody>
          <a:bodyPr/>
          <a:lstStyle/>
          <a:p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744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97697-C7AE-C2BF-F19F-C8A6436B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Discussion questions 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9D07DD-F997-9415-EAFC-0355CEF0BF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229032"/>
            <a:ext cx="10515599" cy="4947931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sz="2400" b="0" i="0" dirty="0">
                <a:solidFill>
                  <a:srgbClr val="1A1919"/>
                </a:solidFill>
                <a:effectLst/>
              </a:rPr>
              <a:t>What aspects of cultural risk most surprised you in this chapter?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400" b="0" i="0" dirty="0">
                <a:solidFill>
                  <a:srgbClr val="1A1919"/>
                </a:solidFill>
                <a:effectLst/>
              </a:rPr>
              <a:t>How could faith organizations benefit from undertaking cultural risk assessments?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400" b="0" i="0" dirty="0">
                <a:solidFill>
                  <a:srgbClr val="1A1919"/>
                </a:solidFill>
                <a:effectLst/>
              </a:rPr>
              <a:t>What learning can you take from religious events and apply it to secular aspects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of events management?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400" b="0" i="0" dirty="0">
                <a:solidFill>
                  <a:srgbClr val="1A1919"/>
                </a:solidFill>
                <a:effectLst/>
              </a:rPr>
              <a:t>From an event or venue of your choice that you know well, apply the cultural risk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elements as listed in the chapter and draw up an action plan.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400" b="0" i="0" dirty="0">
                <a:solidFill>
                  <a:srgbClr val="1A1919"/>
                </a:solidFill>
                <a:effectLst/>
              </a:rPr>
              <a:t>Identify one additional cultural risk that impacts on an aspect of managing an event.</a:t>
            </a:r>
            <a:endParaRPr lang="en-GB" sz="2400" dirty="0">
              <a:solidFill>
                <a:srgbClr val="1A1919"/>
              </a:solidFill>
              <a:effectLst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5555473-13C6-9601-B6F2-DBAE8B157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356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27D9B-2D40-0432-A6F0-314482E82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972" y="67468"/>
            <a:ext cx="10590028" cy="1559313"/>
          </a:xfrm>
        </p:spPr>
        <p:txBody>
          <a:bodyPr/>
          <a:lstStyle/>
          <a:p>
            <a:r>
              <a:rPr lang="en-GB" sz="4000" b="1" dirty="0"/>
              <a:t>Chapter 13: </a:t>
            </a:r>
            <a:r>
              <a:rPr lang="en-GB" sz="4000" dirty="0"/>
              <a:t>Between the lines – </a:t>
            </a:r>
            <a:br>
              <a:rPr lang="en-GB" sz="4000" dirty="0"/>
            </a:br>
            <a:r>
              <a:rPr lang="en-GB" sz="4000" dirty="0"/>
              <a:t>Conversations in context – a dialogical exploration. </a:t>
            </a:r>
            <a:br>
              <a:rPr lang="en-GB" dirty="0"/>
            </a:br>
            <a:r>
              <a:rPr lang="en-GB" sz="2400" i="1" dirty="0"/>
              <a:t>Bernadette Albert &amp; Alister Albert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23DBC-6D8D-8228-0B17-FB6DABCF57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7690" y="2151243"/>
            <a:ext cx="10026618" cy="3079975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A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dialogical chapter in which author Bernadette Albert is interviewed by Alister Albert (a renowned NBA analyst, basketball commentator, actor,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and business process analyst). </a:t>
            </a:r>
            <a:endParaRPr lang="en-GB" sz="2400" dirty="0">
              <a:solidFill>
                <a:srgbClr val="1A1919"/>
              </a:solidFill>
            </a:endParaRPr>
          </a:p>
          <a:p>
            <a:r>
              <a:rPr lang="en-GB" sz="2400" dirty="0">
                <a:solidFill>
                  <a:srgbClr val="1A1919"/>
                </a:solidFill>
              </a:rPr>
              <a:t>D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iscussing cultural risk issues and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the future of assessing and managing cultural risk, Bernadette considers some of the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issues around application of the Cultural Risk Assessment.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A longer version of the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interview is available as an online video resource.</a:t>
            </a:r>
            <a:endParaRPr lang="en-GB" sz="2400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835A5-9FED-C243-FE6A-5EEFAA85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385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4092D-DE73-A802-37E8-495EA919E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Introducing the book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013B8-46A3-AFEE-6213-570CCA8FA4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Wealth of practitioner and academic (“pracademic”) experience of authors</a:t>
            </a:r>
          </a:p>
          <a:p>
            <a:r>
              <a:rPr lang="en-GB" dirty="0"/>
              <a:t>Aimed for user-friendly practical approach, a portable resource 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893A170-B982-BFA6-1699-D4646E55263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For event professionals, early career practitioners and event management students</a:t>
            </a:r>
          </a:p>
          <a:p>
            <a:r>
              <a:rPr lang="en-GB" dirty="0"/>
              <a:t>Applicable across multiple sectors, and beyond events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22669-15AB-9B57-4D36-7E40AFE5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466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2ADF86-1AD4-B34C-DD7E-FC81C031A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Cultural Risk Assessment Tool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14AB0-ED87-501D-6C76-C9486A1D10F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Designed to enable event planners and venue managers to create more welcoming spaces and events</a:t>
            </a:r>
          </a:p>
          <a:p>
            <a:r>
              <a:rPr lang="en-GB" dirty="0"/>
              <a:t>Easy to apply learning from the book to onsite application of CRA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7D53F05-8F44-5A5C-2A6D-C001BF8E22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Book structure – 3 parts 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9EBFA3-E126-4329-1FCA-02647D85692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/>
              <a:t>Academic concept development</a:t>
            </a:r>
          </a:p>
          <a:p>
            <a:r>
              <a:rPr lang="en-GB" dirty="0"/>
              <a:t>Application of theory to real life </a:t>
            </a:r>
          </a:p>
          <a:p>
            <a:r>
              <a:rPr lang="en-GB" dirty="0"/>
              <a:t>Case studies by international authors – practitioners and academics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FD2A5-645D-B616-E48D-CEB18A654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965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EEA4C4-8DC3-E8A4-738E-FAF67874E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CIERA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925C8-40D7-A0F8-98AE-4A755A6D8D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Cultural Inclusivity and Equity Risk Assessment</a:t>
            </a:r>
          </a:p>
          <a:p>
            <a:r>
              <a:rPr lang="en-GB" dirty="0"/>
              <a:t>Considers equity in context</a:t>
            </a:r>
          </a:p>
          <a:p>
            <a:r>
              <a:rPr lang="en-GB" dirty="0"/>
              <a:t>Enabling diverse users to navigate spaces in an inclusive way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61A86EF-27BF-4A3E-5D5F-C9E7070D25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Applications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402B01-AF33-1114-A204-726023A441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505075"/>
            <a:ext cx="5763069" cy="3684588"/>
          </a:xfrm>
        </p:spPr>
        <p:txBody>
          <a:bodyPr/>
          <a:lstStyle/>
          <a:p>
            <a:r>
              <a:rPr lang="en-GB" dirty="0"/>
              <a:t>The </a:t>
            </a:r>
            <a:r>
              <a:rPr lang="en-GB" dirty="0" err="1"/>
              <a:t>superdiverse</a:t>
            </a:r>
            <a:r>
              <a:rPr lang="en-GB" dirty="0"/>
              <a:t> world requires processes to identify different characteristics </a:t>
            </a:r>
          </a:p>
          <a:p>
            <a:r>
              <a:rPr lang="en-GB" dirty="0"/>
              <a:t>Needs can be accommodated before arriving in the space</a:t>
            </a:r>
          </a:p>
          <a:p>
            <a:r>
              <a:rPr lang="en-GB" dirty="0"/>
              <a:t>Enables identification of cultural risks to minimise psychological, practical and emotional risks for all participants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2E2C7-A787-D451-669A-DD93D647C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865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698B59-3F9C-3E89-364F-8179F9FA57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Broader application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94EFA-7BA8-4E9C-7483-88ABB2FCCD1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Working onsite in people’s homes – understanding cultural backgrounds</a:t>
            </a:r>
          </a:p>
          <a:p>
            <a:r>
              <a:rPr lang="en-GB" dirty="0"/>
              <a:t>Corporate world – engaging with others from different cultural backgrounds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E87A5C-1FDF-035E-4376-8BC5060B3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CRA development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63785F-86E8-D05B-131B-B75ACB36411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/>
              <a:t>From teaching, then applied in corporate business sector</a:t>
            </a:r>
          </a:p>
          <a:p>
            <a:r>
              <a:rPr lang="en-GB" dirty="0"/>
              <a:t>CIERA© applies principles and concepts to the whole organization, not just the event space; assesses its cultural position, inclusivity and diversity to enable strategic organizational development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4F221-9164-936D-4FD8-B89F82FE9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832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3FFC7AF-86E6-98A3-8740-9063F2317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Cultural capital in context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B0DF5-F9B3-97E7-4A92-5DC4CFD231E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Individuals possess cultural capital based on life experience and context</a:t>
            </a:r>
          </a:p>
          <a:p>
            <a:r>
              <a:rPr lang="en-GB" dirty="0"/>
              <a:t>Cultural knowledge has value – this can be developed into deeper cultural capital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D63FB9-C4F0-837F-1D6F-37C24C8E24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Skills required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14564D-B151-EC89-F90E-DA9DD9C6F51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/>
              <a:t>Developing cultural intelligence is ongoing as cultures change</a:t>
            </a:r>
          </a:p>
          <a:p>
            <a:r>
              <a:rPr lang="en-GB" dirty="0"/>
              <a:t>21 dimensions (umbrella) across 4 strands</a:t>
            </a:r>
          </a:p>
          <a:p>
            <a:r>
              <a:rPr lang="en-GB" dirty="0"/>
              <a:t>Cognitive, metacognitive, motivational, behavioural</a:t>
            </a:r>
          </a:p>
          <a:p>
            <a:r>
              <a:rPr lang="en-GB" dirty="0"/>
              <a:t>Need to practice flexibility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A4C2B-B4D4-EB5C-07F4-43493768A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987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8F502-C265-7F15-B9F1-C763069D2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Challenges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37AF3-9AB0-1A67-B6B8-942675B31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9553951" cy="4351338"/>
          </a:xfrm>
        </p:spPr>
        <p:txBody>
          <a:bodyPr/>
          <a:lstStyle/>
          <a:p>
            <a:r>
              <a:rPr lang="en-GB" dirty="0"/>
              <a:t>Current political climate</a:t>
            </a:r>
          </a:p>
          <a:p>
            <a:r>
              <a:rPr lang="en-GB" dirty="0"/>
              <a:t>Aim to include all, not include some at the expense of excluding others</a:t>
            </a:r>
          </a:p>
          <a:p>
            <a:r>
              <a:rPr lang="en-GB" dirty="0"/>
              <a:t>Recognise systemic failures that create current environments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CA07B-E090-2DCD-35C6-93CD32A73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5404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BFD51-00E8-3702-A4B0-10F6B63FB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2940"/>
          </a:xfrm>
        </p:spPr>
        <p:txBody>
          <a:bodyPr/>
          <a:lstStyle/>
          <a:p>
            <a:r>
              <a:rPr lang="en-GB" dirty="0"/>
              <a:t>Reflections – questions for discussion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E50C7-616F-9E1C-0ABD-107C272AD6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5269" y="1188066"/>
            <a:ext cx="11334408" cy="4988897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sz="2500" b="0" i="0" dirty="0">
                <a:solidFill>
                  <a:srgbClr val="1A1919"/>
                </a:solidFill>
                <a:effectLst/>
              </a:rPr>
              <a:t>Reflecting on the contents of the transcript and the challenges of systemic</a:t>
            </a:r>
            <a:r>
              <a:rPr lang="en-GB" sz="2500" dirty="0">
                <a:solidFill>
                  <a:srgbClr val="1A1919"/>
                </a:solidFill>
              </a:rPr>
              <a:t> </a:t>
            </a:r>
            <a:r>
              <a:rPr lang="en-GB" sz="2500" b="0" i="0" dirty="0">
                <a:solidFill>
                  <a:srgbClr val="1A1919"/>
                </a:solidFill>
                <a:effectLst/>
              </a:rPr>
              <a:t>change, write down three actions that you can undertake to support the development of your own cultural competence and intelligence and work towards</a:t>
            </a:r>
            <a:r>
              <a:rPr lang="en-GB" sz="2500" dirty="0">
                <a:solidFill>
                  <a:srgbClr val="1A1919"/>
                </a:solidFill>
              </a:rPr>
              <a:t> </a:t>
            </a:r>
            <a:r>
              <a:rPr lang="en-GB" sz="2500" b="0" i="0" dirty="0">
                <a:solidFill>
                  <a:srgbClr val="1A1919"/>
                </a:solidFill>
                <a:effectLst/>
              </a:rPr>
              <a:t>delivering more inclusive spaces.</a:t>
            </a:r>
            <a:endParaRPr lang="en-GB" sz="2500" dirty="0">
              <a:solidFill>
                <a:srgbClr val="1A1919"/>
              </a:solidFill>
              <a:effectLst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500" b="0" i="0" dirty="0">
                <a:solidFill>
                  <a:srgbClr val="1A1919"/>
                </a:solidFill>
                <a:effectLst/>
              </a:rPr>
              <a:t>Discuss the motivation of the authors for writing this book and developing the CRA and the CIERA©, and how event professionals can use this problem-solving strategy in their careers.</a:t>
            </a:r>
            <a:endParaRPr lang="en-GB" sz="2500" dirty="0">
              <a:solidFill>
                <a:srgbClr val="1A1919"/>
              </a:solidFill>
              <a:effectLst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500" b="0" i="0" dirty="0">
                <a:solidFill>
                  <a:srgbClr val="1A1919"/>
                </a:solidFill>
                <a:effectLst/>
              </a:rPr>
              <a:t>How do you think the authors’ careers as event managers and academics has</a:t>
            </a:r>
            <a:r>
              <a:rPr lang="en-GB" sz="2500" dirty="0">
                <a:solidFill>
                  <a:srgbClr val="1A1919"/>
                </a:solidFill>
              </a:rPr>
              <a:t> </a:t>
            </a:r>
            <a:r>
              <a:rPr lang="en-GB" sz="2500" b="0" i="0" dirty="0">
                <a:solidFill>
                  <a:srgbClr val="1A1919"/>
                </a:solidFill>
                <a:effectLst/>
              </a:rPr>
              <a:t>influenced the way that they designed the tools and content of this book? Consider how being event practitioners have influenced the design and applicability of the tools provided.</a:t>
            </a:r>
            <a:endParaRPr lang="en-GB" sz="2500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F6111-2AA3-63CB-1F3C-3DF151BC4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21108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8CE08-AE05-4244-6529-9E14C1BF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5278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2096</Words>
  <Application>Microsoft Office PowerPoint</Application>
  <PresentationFormat>Widescreen</PresentationFormat>
  <Paragraphs>130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Custom Design</vt:lpstr>
      <vt:lpstr>PowerPoint Presentation</vt:lpstr>
      <vt:lpstr>PowerPoint Presentation</vt:lpstr>
      <vt:lpstr>PowerPoint Presentation</vt:lpstr>
      <vt:lpstr>Chapter 12: Activating theory – Action research with faith leaders for the British Ritual Innovation under COVID-19 project.                       Ruth Dowson &amp; Bernadette Albert </vt:lpstr>
      <vt:lpstr>Introduction</vt:lpstr>
      <vt:lpstr>British Ritual Innovation under Covid-19</vt:lpstr>
      <vt:lpstr>Contribution of teaching</vt:lpstr>
      <vt:lpstr>Learning from interviews with faith leaders</vt:lpstr>
      <vt:lpstr>Working with students in their faith contexts</vt:lpstr>
      <vt:lpstr>Impact on CIERA©</vt:lpstr>
      <vt:lpstr>Summary </vt:lpstr>
      <vt:lpstr>Discussion questions </vt:lpstr>
      <vt:lpstr>Chapter 13: Between the lines –  Conversations in context – a dialogical exploration.  Bernadette Albert &amp; Alister Albert</vt:lpstr>
      <vt:lpstr>Introducing the book</vt:lpstr>
      <vt:lpstr>PowerPoint Presentation</vt:lpstr>
      <vt:lpstr>PowerPoint Presentation</vt:lpstr>
      <vt:lpstr>PowerPoint Presentation</vt:lpstr>
      <vt:lpstr>PowerPoint Presentation</vt:lpstr>
      <vt:lpstr>Challenges </vt:lpstr>
      <vt:lpstr>Reflections – questions for discussion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Sally North</dc:creator>
  <cp:lastModifiedBy>Rev Ruth Dowson</cp:lastModifiedBy>
  <cp:revision>13</cp:revision>
  <dcterms:created xsi:type="dcterms:W3CDTF">2026-03-17T13:44:53Z</dcterms:created>
  <dcterms:modified xsi:type="dcterms:W3CDTF">2026-09-15T15:46:53Z</dcterms:modified>
</cp:coreProperties>
</file>